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6" r:id="rId6"/>
    <p:sldId id="260" r:id="rId7"/>
    <p:sldId id="261" r:id="rId8"/>
    <p:sldId id="262" r:id="rId9"/>
    <p:sldId id="263" r:id="rId10"/>
    <p:sldId id="264" r:id="rId11"/>
    <p:sldId id="265"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99CC"/>
    <a:srgbClr val="FFFF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varScale="1">
        <p:scale>
          <a:sx n="106" d="100"/>
          <a:sy n="106" d="100"/>
        </p:scale>
        <p:origin x="120" y="2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8DF2581-672E-405F-8D7D-B7947DA2EE0E}" type="datetimeFigureOut">
              <a:rPr lang="en-US" smtClean="0"/>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6EF746-F3C9-4FC3-9F77-FFD77BA40C55}" type="slidenum">
              <a:rPr lang="en-US" smtClean="0"/>
              <a:t>‹#›</a:t>
            </a:fld>
            <a:endParaRPr lang="en-US"/>
          </a:p>
        </p:txBody>
      </p:sp>
    </p:spTree>
    <p:extLst>
      <p:ext uri="{BB962C8B-B14F-4D97-AF65-F5344CB8AC3E}">
        <p14:creationId xmlns:p14="http://schemas.microsoft.com/office/powerpoint/2010/main" val="737088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DF2581-672E-405F-8D7D-B7947DA2EE0E}" type="datetimeFigureOut">
              <a:rPr lang="en-US" smtClean="0"/>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6EF746-F3C9-4FC3-9F77-FFD77BA40C55}" type="slidenum">
              <a:rPr lang="en-US" smtClean="0"/>
              <a:t>‹#›</a:t>
            </a:fld>
            <a:endParaRPr lang="en-US"/>
          </a:p>
        </p:txBody>
      </p:sp>
    </p:spTree>
    <p:extLst>
      <p:ext uri="{BB962C8B-B14F-4D97-AF65-F5344CB8AC3E}">
        <p14:creationId xmlns:p14="http://schemas.microsoft.com/office/powerpoint/2010/main" val="4134388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DF2581-672E-405F-8D7D-B7947DA2EE0E}" type="datetimeFigureOut">
              <a:rPr lang="en-US" smtClean="0"/>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6EF746-F3C9-4FC3-9F77-FFD77BA40C55}" type="slidenum">
              <a:rPr lang="en-US" smtClean="0"/>
              <a:t>‹#›</a:t>
            </a:fld>
            <a:endParaRPr lang="en-US"/>
          </a:p>
        </p:txBody>
      </p:sp>
    </p:spTree>
    <p:extLst>
      <p:ext uri="{BB962C8B-B14F-4D97-AF65-F5344CB8AC3E}">
        <p14:creationId xmlns:p14="http://schemas.microsoft.com/office/powerpoint/2010/main" val="170386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DF2581-672E-405F-8D7D-B7947DA2EE0E}" type="datetimeFigureOut">
              <a:rPr lang="en-US" smtClean="0"/>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6EF746-F3C9-4FC3-9F77-FFD77BA40C55}" type="slidenum">
              <a:rPr lang="en-US" smtClean="0"/>
              <a:t>‹#›</a:t>
            </a:fld>
            <a:endParaRPr lang="en-US"/>
          </a:p>
        </p:txBody>
      </p:sp>
    </p:spTree>
    <p:extLst>
      <p:ext uri="{BB962C8B-B14F-4D97-AF65-F5344CB8AC3E}">
        <p14:creationId xmlns:p14="http://schemas.microsoft.com/office/powerpoint/2010/main" val="1707965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DF2581-672E-405F-8D7D-B7947DA2EE0E}" type="datetimeFigureOut">
              <a:rPr lang="en-US" smtClean="0"/>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6EF746-F3C9-4FC3-9F77-FFD77BA40C55}" type="slidenum">
              <a:rPr lang="en-US" smtClean="0"/>
              <a:t>‹#›</a:t>
            </a:fld>
            <a:endParaRPr lang="en-US"/>
          </a:p>
        </p:txBody>
      </p:sp>
    </p:spTree>
    <p:extLst>
      <p:ext uri="{BB962C8B-B14F-4D97-AF65-F5344CB8AC3E}">
        <p14:creationId xmlns:p14="http://schemas.microsoft.com/office/powerpoint/2010/main" val="3436357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DF2581-672E-405F-8D7D-B7947DA2EE0E}" type="datetimeFigureOut">
              <a:rPr lang="en-US" smtClean="0"/>
              <a:t>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6EF746-F3C9-4FC3-9F77-FFD77BA40C55}" type="slidenum">
              <a:rPr lang="en-US" smtClean="0"/>
              <a:t>‹#›</a:t>
            </a:fld>
            <a:endParaRPr lang="en-US"/>
          </a:p>
        </p:txBody>
      </p:sp>
    </p:spTree>
    <p:extLst>
      <p:ext uri="{BB962C8B-B14F-4D97-AF65-F5344CB8AC3E}">
        <p14:creationId xmlns:p14="http://schemas.microsoft.com/office/powerpoint/2010/main" val="1022228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8DF2581-672E-405F-8D7D-B7947DA2EE0E}" type="datetimeFigureOut">
              <a:rPr lang="en-US" smtClean="0"/>
              <a:t>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6EF746-F3C9-4FC3-9F77-FFD77BA40C55}" type="slidenum">
              <a:rPr lang="en-US" smtClean="0"/>
              <a:t>‹#›</a:t>
            </a:fld>
            <a:endParaRPr lang="en-US"/>
          </a:p>
        </p:txBody>
      </p:sp>
    </p:spTree>
    <p:extLst>
      <p:ext uri="{BB962C8B-B14F-4D97-AF65-F5344CB8AC3E}">
        <p14:creationId xmlns:p14="http://schemas.microsoft.com/office/powerpoint/2010/main" val="3969160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8DF2581-672E-405F-8D7D-B7947DA2EE0E}" type="datetimeFigureOut">
              <a:rPr lang="en-US" smtClean="0"/>
              <a:t>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6EF746-F3C9-4FC3-9F77-FFD77BA40C55}" type="slidenum">
              <a:rPr lang="en-US" smtClean="0"/>
              <a:t>‹#›</a:t>
            </a:fld>
            <a:endParaRPr lang="en-US"/>
          </a:p>
        </p:txBody>
      </p:sp>
    </p:spTree>
    <p:extLst>
      <p:ext uri="{BB962C8B-B14F-4D97-AF65-F5344CB8AC3E}">
        <p14:creationId xmlns:p14="http://schemas.microsoft.com/office/powerpoint/2010/main" val="4185432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DF2581-672E-405F-8D7D-B7947DA2EE0E}" type="datetimeFigureOut">
              <a:rPr lang="en-US" smtClean="0"/>
              <a:t>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6EF746-F3C9-4FC3-9F77-FFD77BA40C55}" type="slidenum">
              <a:rPr lang="en-US" smtClean="0"/>
              <a:t>‹#›</a:t>
            </a:fld>
            <a:endParaRPr lang="en-US"/>
          </a:p>
        </p:txBody>
      </p:sp>
    </p:spTree>
    <p:extLst>
      <p:ext uri="{BB962C8B-B14F-4D97-AF65-F5344CB8AC3E}">
        <p14:creationId xmlns:p14="http://schemas.microsoft.com/office/powerpoint/2010/main" val="15638373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DF2581-672E-405F-8D7D-B7947DA2EE0E}" type="datetimeFigureOut">
              <a:rPr lang="en-US" smtClean="0"/>
              <a:t>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6EF746-F3C9-4FC3-9F77-FFD77BA40C55}" type="slidenum">
              <a:rPr lang="en-US" smtClean="0"/>
              <a:t>‹#›</a:t>
            </a:fld>
            <a:endParaRPr lang="en-US"/>
          </a:p>
        </p:txBody>
      </p:sp>
    </p:spTree>
    <p:extLst>
      <p:ext uri="{BB962C8B-B14F-4D97-AF65-F5344CB8AC3E}">
        <p14:creationId xmlns:p14="http://schemas.microsoft.com/office/powerpoint/2010/main" val="1504644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DF2581-672E-405F-8D7D-B7947DA2EE0E}" type="datetimeFigureOut">
              <a:rPr lang="en-US" smtClean="0"/>
              <a:t>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6EF746-F3C9-4FC3-9F77-FFD77BA40C55}" type="slidenum">
              <a:rPr lang="en-US" smtClean="0"/>
              <a:t>‹#›</a:t>
            </a:fld>
            <a:endParaRPr lang="en-US"/>
          </a:p>
        </p:txBody>
      </p:sp>
    </p:spTree>
    <p:extLst>
      <p:ext uri="{BB962C8B-B14F-4D97-AF65-F5344CB8AC3E}">
        <p14:creationId xmlns:p14="http://schemas.microsoft.com/office/powerpoint/2010/main" val="73041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DF2581-672E-405F-8D7D-B7947DA2EE0E}" type="datetimeFigureOut">
              <a:rPr lang="en-US" smtClean="0"/>
              <a:t>2/5/2015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6EF746-F3C9-4FC3-9F77-FFD77BA40C55}" type="slidenum">
              <a:rPr lang="en-US" smtClean="0"/>
              <a:t>‹#›</a:t>
            </a:fld>
            <a:endParaRPr lang="en-US"/>
          </a:p>
        </p:txBody>
      </p:sp>
    </p:spTree>
    <p:extLst>
      <p:ext uri="{BB962C8B-B14F-4D97-AF65-F5344CB8AC3E}">
        <p14:creationId xmlns:p14="http://schemas.microsoft.com/office/powerpoint/2010/main" val="2506921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1"/>
            <a:ext cx="7772400" cy="1828799"/>
          </a:xfrm>
        </p:spPr>
        <p:txBody>
          <a:bodyPr/>
          <a:lstStyle/>
          <a:p>
            <a:r>
              <a:rPr lang="en-US" b="1" dirty="0" smtClean="0">
                <a:solidFill>
                  <a:srgbClr val="FF0000"/>
                </a:solidFill>
                <a:latin typeface="Algerian" pitchFamily="82" charset="0"/>
              </a:rPr>
              <a:t>CARING FOR YOUR EYES AND EARS</a:t>
            </a:r>
            <a:endParaRPr lang="en-US" b="1" dirty="0">
              <a:solidFill>
                <a:srgbClr val="FF0000"/>
              </a:solidFill>
              <a:latin typeface="Algerian" pitchFamily="82" charset="0"/>
            </a:endParaRPr>
          </a:p>
        </p:txBody>
      </p:sp>
      <p:sp>
        <p:nvSpPr>
          <p:cNvPr id="3" name="Subtitle 2"/>
          <p:cNvSpPr>
            <a:spLocks noGrp="1"/>
          </p:cNvSpPr>
          <p:nvPr>
            <p:ph type="subTitle" idx="1"/>
          </p:nvPr>
        </p:nvSpPr>
        <p:spPr/>
        <p:txBody>
          <a:bodyPr/>
          <a:lstStyle/>
          <a:p>
            <a:endParaRPr lang="en-US" dirty="0"/>
          </a:p>
        </p:txBody>
      </p:sp>
      <p:pic>
        <p:nvPicPr>
          <p:cNvPr id="1026" name="Picture 2" descr="C:\Users\ambrewer\AppData\Local\Microsoft\Windows\Temporary Internet Files\Content.IE5\S56GNMV9\MP90042219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362200"/>
            <a:ext cx="6096000" cy="38850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91341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Ravie" panose="04040805050809020602" pitchFamily="82" charset="0"/>
              </a:rPr>
              <a:t>Your Ears</a:t>
            </a:r>
            <a:endParaRPr lang="en-US" b="1" dirty="0">
              <a:solidFill>
                <a:srgbClr val="FF0000"/>
              </a:solidFill>
              <a:latin typeface="Ravie" panose="04040805050809020602" pitchFamily="82" charset="0"/>
            </a:endParaRPr>
          </a:p>
        </p:txBody>
      </p:sp>
      <p:sp>
        <p:nvSpPr>
          <p:cNvPr id="3" name="Content Placeholder 2"/>
          <p:cNvSpPr>
            <a:spLocks noGrp="1"/>
          </p:cNvSpPr>
          <p:nvPr>
            <p:ph idx="1"/>
          </p:nvPr>
        </p:nvSpPr>
        <p:spPr/>
        <p:txBody>
          <a:bodyPr>
            <a:normAutofit fontScale="77500" lnSpcReduction="20000"/>
          </a:bodyPr>
          <a:lstStyle/>
          <a:p>
            <a:r>
              <a:rPr lang="en-US" dirty="0" smtClean="0"/>
              <a:t>Your ears allow you to hear, listen, and learn. They also help you keep your balance.</a:t>
            </a:r>
          </a:p>
          <a:p>
            <a:r>
              <a:rPr lang="en-US" dirty="0" smtClean="0"/>
              <a:t>The </a:t>
            </a:r>
            <a:r>
              <a:rPr lang="en-US" b="1" dirty="0" smtClean="0"/>
              <a:t>outer ear</a:t>
            </a:r>
            <a:r>
              <a:rPr lang="en-US" dirty="0" smtClean="0"/>
              <a:t> or </a:t>
            </a:r>
            <a:r>
              <a:rPr lang="en-US" b="1" dirty="0" smtClean="0"/>
              <a:t>auricle</a:t>
            </a:r>
            <a:r>
              <a:rPr lang="en-US" dirty="0" smtClean="0"/>
              <a:t> is shaped like a cup to pick up sound waves, which travel through the </a:t>
            </a:r>
            <a:r>
              <a:rPr lang="en-US" b="1" dirty="0" smtClean="0"/>
              <a:t>external auditory canal</a:t>
            </a:r>
            <a:r>
              <a:rPr lang="en-US" dirty="0" smtClean="0"/>
              <a:t>.</a:t>
            </a:r>
          </a:p>
          <a:p>
            <a:r>
              <a:rPr lang="en-US" dirty="0" smtClean="0"/>
              <a:t>In the </a:t>
            </a:r>
            <a:r>
              <a:rPr lang="en-US" b="1" dirty="0" smtClean="0"/>
              <a:t>middle ear</a:t>
            </a:r>
            <a:r>
              <a:rPr lang="en-US" dirty="0" smtClean="0"/>
              <a:t>, sound waves make the </a:t>
            </a:r>
            <a:r>
              <a:rPr lang="en-US" b="1" dirty="0" smtClean="0"/>
              <a:t>eardrum</a:t>
            </a:r>
            <a:r>
              <a:rPr lang="en-US" dirty="0" smtClean="0"/>
              <a:t> vibrate. The vibrations move the </a:t>
            </a:r>
            <a:r>
              <a:rPr lang="en-US" b="1" dirty="0" smtClean="0"/>
              <a:t>hammer</a:t>
            </a:r>
            <a:r>
              <a:rPr lang="en-US" dirty="0" smtClean="0"/>
              <a:t>, the </a:t>
            </a:r>
            <a:r>
              <a:rPr lang="en-US" b="1" dirty="0" smtClean="0"/>
              <a:t>anvil</a:t>
            </a:r>
            <a:r>
              <a:rPr lang="en-US" dirty="0" smtClean="0"/>
              <a:t>, and the </a:t>
            </a:r>
            <a:r>
              <a:rPr lang="en-US" b="1" dirty="0" smtClean="0"/>
              <a:t>stirrup</a:t>
            </a:r>
            <a:r>
              <a:rPr lang="en-US" dirty="0" smtClean="0"/>
              <a:t>. These bones carry the vibrations to the inner ear.</a:t>
            </a:r>
          </a:p>
          <a:p>
            <a:r>
              <a:rPr lang="en-US" dirty="0" smtClean="0"/>
              <a:t>In the inner  ear, the </a:t>
            </a:r>
            <a:r>
              <a:rPr lang="en-US" b="1" dirty="0" smtClean="0"/>
              <a:t>cochlea</a:t>
            </a:r>
            <a:r>
              <a:rPr lang="en-US" dirty="0" smtClean="0"/>
              <a:t> moves. Tiny hair cells lining the cochlea vibrate in response, sending electrical messages to the </a:t>
            </a:r>
            <a:r>
              <a:rPr lang="en-US" b="1" dirty="0" smtClean="0"/>
              <a:t>auditory nerve</a:t>
            </a:r>
            <a:r>
              <a:rPr lang="en-US" dirty="0" smtClean="0"/>
              <a:t>. These messages travel to the brain, which identifies the sound.</a:t>
            </a:r>
          </a:p>
          <a:p>
            <a:endParaRPr lang="en-US" dirty="0"/>
          </a:p>
        </p:txBody>
      </p:sp>
    </p:spTree>
    <p:extLst>
      <p:ext uri="{BB962C8B-B14F-4D97-AF65-F5344CB8AC3E}">
        <p14:creationId xmlns:p14="http://schemas.microsoft.com/office/powerpoint/2010/main" val="1665581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106362"/>
          </a:xfrm>
        </p:spPr>
        <p:txBody>
          <a:bodyPr>
            <a:normAutofit fontScale="90000"/>
          </a:bodyPr>
          <a:lstStyle/>
          <a:p>
            <a:endParaRPr lang="en-US" dirty="0"/>
          </a:p>
        </p:txBody>
      </p:sp>
      <p:sp>
        <p:nvSpPr>
          <p:cNvPr id="3" name="Content Placeholder 2"/>
          <p:cNvSpPr>
            <a:spLocks noGrp="1"/>
          </p:cNvSpPr>
          <p:nvPr>
            <p:ph idx="1"/>
          </p:nvPr>
        </p:nvSpPr>
        <p:spPr>
          <a:xfrm>
            <a:off x="228600" y="304800"/>
            <a:ext cx="8458200" cy="6324600"/>
          </a:xfrm>
        </p:spPr>
        <p:txBody>
          <a:bodyPr>
            <a:normAutofit/>
          </a:bodyPr>
          <a:lstStyle/>
          <a:p>
            <a:r>
              <a:rPr lang="en-US" dirty="0" smtClean="0"/>
              <a:t>Other structures in the ear are not directly involved in hearing. The </a:t>
            </a:r>
            <a:r>
              <a:rPr lang="en-US" b="1" dirty="0" err="1" smtClean="0"/>
              <a:t>eustachian</a:t>
            </a:r>
            <a:r>
              <a:rPr lang="en-US" dirty="0" smtClean="0"/>
              <a:t> </a:t>
            </a:r>
            <a:r>
              <a:rPr lang="en-US" b="1" dirty="0" smtClean="0"/>
              <a:t>tube</a:t>
            </a:r>
            <a:r>
              <a:rPr lang="en-US" dirty="0" smtClean="0"/>
              <a:t> keeps air pressure equal on both sides of the eardrum. The semicircular canals are filled with fluid and tiny hair cells. These hair cells send messages through nerves to the brain, helping your body keep its balance. </a:t>
            </a:r>
          </a:p>
          <a:p>
            <a:endParaRPr lang="en-US" dirty="0" smtClean="0"/>
          </a:p>
          <a:p>
            <a:r>
              <a:rPr lang="en-US" dirty="0" smtClean="0"/>
              <a:t>Caring for your ears involves protecting them from loud sounds.  </a:t>
            </a:r>
          </a:p>
          <a:p>
            <a:pPr marL="0" indent="0">
              <a:buNone/>
            </a:pPr>
            <a:endParaRPr lang="en-US" dirty="0" smtClean="0"/>
          </a:p>
          <a:p>
            <a:endParaRPr lang="en-US" dirty="0"/>
          </a:p>
        </p:txBody>
      </p:sp>
    </p:spTree>
    <p:extLst>
      <p:ext uri="{BB962C8B-B14F-4D97-AF65-F5344CB8AC3E}">
        <p14:creationId xmlns:p14="http://schemas.microsoft.com/office/powerpoint/2010/main" val="1367783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t>The </a:t>
            </a:r>
            <a:r>
              <a:rPr lang="en-US" b="1" dirty="0"/>
              <a:t>unit for measuring the loudness of sound </a:t>
            </a:r>
            <a:r>
              <a:rPr lang="en-US" dirty="0"/>
              <a:t>is the </a:t>
            </a:r>
            <a:r>
              <a:rPr lang="en-US" b="1" dirty="0"/>
              <a:t>decibel</a:t>
            </a:r>
            <a:r>
              <a:rPr lang="en-US" dirty="0"/>
              <a:t>. Normal conversation is about </a:t>
            </a:r>
            <a:r>
              <a:rPr lang="en-US" b="1" dirty="0"/>
              <a:t>60</a:t>
            </a:r>
            <a:r>
              <a:rPr lang="en-US" dirty="0"/>
              <a:t> decibels. Sounds over </a:t>
            </a:r>
            <a:r>
              <a:rPr lang="en-US" b="1" dirty="0"/>
              <a:t>125</a:t>
            </a:r>
            <a:r>
              <a:rPr lang="en-US" dirty="0"/>
              <a:t> decibels are loud enough to be painful. Lower levels of sound can also harm the ears if the sounds continue over a long period of time.                                                    </a:t>
            </a:r>
          </a:p>
        </p:txBody>
      </p:sp>
    </p:spTree>
    <p:extLst>
      <p:ext uri="{BB962C8B-B14F-4D97-AF65-F5344CB8AC3E}">
        <p14:creationId xmlns:p14="http://schemas.microsoft.com/office/powerpoint/2010/main" val="1488711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9FF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Algerian" pitchFamily="82" charset="0"/>
              </a:rPr>
              <a:t>Structure Of the Eye</a:t>
            </a:r>
            <a:endParaRPr lang="en-US" b="1" dirty="0">
              <a:solidFill>
                <a:srgbClr val="FF0000"/>
              </a:solidFill>
              <a:latin typeface="Algerian" pitchFamily="82" charset="0"/>
            </a:endParaRPr>
          </a:p>
        </p:txBody>
      </p:sp>
      <p:sp>
        <p:nvSpPr>
          <p:cNvPr id="3" name="Content Placeholder 2"/>
          <p:cNvSpPr>
            <a:spLocks noGrp="1"/>
          </p:cNvSpPr>
          <p:nvPr>
            <p:ph idx="1"/>
          </p:nvPr>
        </p:nvSpPr>
        <p:spPr/>
        <p:txBody>
          <a:bodyPr/>
          <a:lstStyle/>
          <a:p>
            <a:r>
              <a:rPr lang="en-US" dirty="0" smtClean="0"/>
              <a:t>Your </a:t>
            </a:r>
            <a:r>
              <a:rPr lang="en-US" b="1" dirty="0" smtClean="0"/>
              <a:t>eyes</a:t>
            </a:r>
            <a:r>
              <a:rPr lang="en-US" dirty="0" smtClean="0"/>
              <a:t> tell you about the world – about shapes, colors, and movements. Your </a:t>
            </a:r>
            <a:r>
              <a:rPr lang="en-US" b="1" dirty="0" smtClean="0"/>
              <a:t>brain</a:t>
            </a:r>
            <a:r>
              <a:rPr lang="en-US" dirty="0" smtClean="0"/>
              <a:t> interprets the data gathered by your eyes.</a:t>
            </a:r>
          </a:p>
          <a:p>
            <a:r>
              <a:rPr lang="en-US" dirty="0" smtClean="0"/>
              <a:t>The </a:t>
            </a:r>
            <a:r>
              <a:rPr lang="en-US" b="1" dirty="0" smtClean="0"/>
              <a:t>eye</a:t>
            </a:r>
            <a:r>
              <a:rPr lang="en-US" dirty="0" smtClean="0"/>
              <a:t> works a lot like a </a:t>
            </a:r>
            <a:r>
              <a:rPr lang="en-US" b="1" dirty="0" smtClean="0"/>
              <a:t>camera</a:t>
            </a:r>
            <a:r>
              <a:rPr lang="en-US" dirty="0" smtClean="0"/>
              <a:t>. It takes in </a:t>
            </a:r>
            <a:r>
              <a:rPr lang="en-US" b="1" dirty="0" smtClean="0"/>
              <a:t>light</a:t>
            </a:r>
            <a:r>
              <a:rPr lang="en-US" dirty="0" smtClean="0"/>
              <a:t> and </a:t>
            </a:r>
            <a:r>
              <a:rPr lang="en-US" b="1" dirty="0" smtClean="0"/>
              <a:t>focuses</a:t>
            </a:r>
            <a:r>
              <a:rPr lang="en-US" dirty="0" smtClean="0"/>
              <a:t> it to create an </a:t>
            </a:r>
            <a:r>
              <a:rPr lang="en-US" b="1" dirty="0" smtClean="0"/>
              <a:t>image</a:t>
            </a:r>
            <a:r>
              <a:rPr lang="en-US" dirty="0" smtClean="0"/>
              <a:t>. The </a:t>
            </a:r>
            <a:r>
              <a:rPr lang="en-US" b="1" dirty="0" smtClean="0"/>
              <a:t>image</a:t>
            </a:r>
            <a:r>
              <a:rPr lang="en-US" dirty="0" smtClean="0"/>
              <a:t> is then sent to your </a:t>
            </a:r>
            <a:r>
              <a:rPr lang="en-US" b="1" dirty="0" smtClean="0"/>
              <a:t>brain</a:t>
            </a:r>
            <a:r>
              <a:rPr lang="en-US" dirty="0" smtClean="0"/>
              <a:t>, where the picture is “</a:t>
            </a:r>
            <a:r>
              <a:rPr lang="en-US" b="1" dirty="0" smtClean="0"/>
              <a:t>developed</a:t>
            </a:r>
            <a:r>
              <a:rPr lang="en-US" dirty="0" smtClean="0"/>
              <a:t>”.</a:t>
            </a:r>
            <a:endParaRPr lang="en-US" dirty="0"/>
          </a:p>
        </p:txBody>
      </p:sp>
    </p:spTree>
    <p:extLst>
      <p:ext uri="{BB962C8B-B14F-4D97-AF65-F5344CB8AC3E}">
        <p14:creationId xmlns:p14="http://schemas.microsoft.com/office/powerpoint/2010/main" val="3736348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Algerian" pitchFamily="82" charset="0"/>
              </a:rPr>
              <a:t>Structure of the Eye</a:t>
            </a:r>
            <a:endParaRPr lang="en-US" b="1" dirty="0">
              <a:solidFill>
                <a:srgbClr val="FF0000"/>
              </a:solidFill>
              <a:latin typeface="Algerian" pitchFamily="82" charset="0"/>
            </a:endParaRPr>
          </a:p>
        </p:txBody>
      </p:sp>
      <p:sp>
        <p:nvSpPr>
          <p:cNvPr id="3" name="Content Placeholder 2"/>
          <p:cNvSpPr>
            <a:spLocks noGrp="1"/>
          </p:cNvSpPr>
          <p:nvPr>
            <p:ph idx="1"/>
          </p:nvPr>
        </p:nvSpPr>
        <p:spPr/>
        <p:txBody>
          <a:bodyPr/>
          <a:lstStyle/>
          <a:p>
            <a:r>
              <a:rPr lang="en-US" dirty="0" smtClean="0"/>
              <a:t>The </a:t>
            </a:r>
            <a:r>
              <a:rPr lang="en-US" b="1" dirty="0" smtClean="0"/>
              <a:t>optic nerve </a:t>
            </a:r>
            <a:r>
              <a:rPr lang="en-US" dirty="0" smtClean="0"/>
              <a:t>is a bundle of nerve fibers that sends messages to the brain, which interprets them.</a:t>
            </a:r>
          </a:p>
          <a:p>
            <a:r>
              <a:rPr lang="en-US" dirty="0" smtClean="0"/>
              <a:t>The </a:t>
            </a:r>
            <a:r>
              <a:rPr lang="en-US" b="1" dirty="0" smtClean="0"/>
              <a:t>sclera</a:t>
            </a:r>
            <a:r>
              <a:rPr lang="en-US" dirty="0" smtClean="0"/>
              <a:t> is the white of the eye. It covers and protects the whole eye, except for the front.</a:t>
            </a:r>
          </a:p>
          <a:p>
            <a:r>
              <a:rPr lang="en-US" dirty="0" smtClean="0"/>
              <a:t>The </a:t>
            </a:r>
            <a:r>
              <a:rPr lang="en-US" b="1" dirty="0" smtClean="0"/>
              <a:t>cornea</a:t>
            </a:r>
            <a:r>
              <a:rPr lang="en-US" dirty="0" smtClean="0"/>
              <a:t> is the clear section that lets in light at the front of the eye.</a:t>
            </a:r>
          </a:p>
          <a:p>
            <a:endParaRPr lang="en-US" dirty="0" smtClean="0"/>
          </a:p>
        </p:txBody>
      </p:sp>
    </p:spTree>
    <p:extLst>
      <p:ext uri="{BB962C8B-B14F-4D97-AF65-F5344CB8AC3E}">
        <p14:creationId xmlns:p14="http://schemas.microsoft.com/office/powerpoint/2010/main" val="4228872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sp>
        <p:nvSpPr>
          <p:cNvPr id="3" name="Content Placeholder 2"/>
          <p:cNvSpPr>
            <a:spLocks noGrp="1"/>
          </p:cNvSpPr>
          <p:nvPr>
            <p:ph idx="1"/>
          </p:nvPr>
        </p:nvSpPr>
        <p:spPr>
          <a:xfrm>
            <a:off x="685800" y="762000"/>
            <a:ext cx="8229600" cy="5364163"/>
          </a:xfrm>
        </p:spPr>
        <p:txBody>
          <a:bodyPr/>
          <a:lstStyle/>
          <a:p>
            <a:r>
              <a:rPr lang="en-US" dirty="0" smtClean="0"/>
              <a:t>The </a:t>
            </a:r>
            <a:r>
              <a:rPr lang="en-US" b="1" dirty="0" smtClean="0"/>
              <a:t>iris</a:t>
            </a:r>
            <a:r>
              <a:rPr lang="en-US" dirty="0" smtClean="0"/>
              <a:t> is the colored part of the eye. It controls the size of the pupil.</a:t>
            </a:r>
          </a:p>
          <a:p>
            <a:r>
              <a:rPr lang="en-US" dirty="0" smtClean="0"/>
              <a:t>The </a:t>
            </a:r>
            <a:r>
              <a:rPr lang="en-US" b="1" dirty="0" smtClean="0"/>
              <a:t>pupil</a:t>
            </a:r>
            <a:r>
              <a:rPr lang="en-US" dirty="0" smtClean="0"/>
              <a:t> is the dark opening in the center of the </a:t>
            </a:r>
            <a:r>
              <a:rPr lang="en-US" b="1" dirty="0" smtClean="0"/>
              <a:t>iris</a:t>
            </a:r>
            <a:r>
              <a:rPr lang="en-US" dirty="0" smtClean="0"/>
              <a:t>. It grows </a:t>
            </a:r>
            <a:r>
              <a:rPr lang="en-US" b="1" dirty="0" smtClean="0"/>
              <a:t>larger</a:t>
            </a:r>
            <a:r>
              <a:rPr lang="en-US" dirty="0" smtClean="0"/>
              <a:t> in </a:t>
            </a:r>
            <a:r>
              <a:rPr lang="en-US" b="1" dirty="0" smtClean="0"/>
              <a:t>dim light</a:t>
            </a:r>
            <a:r>
              <a:rPr lang="en-US" dirty="0" smtClean="0"/>
              <a:t> and </a:t>
            </a:r>
            <a:r>
              <a:rPr lang="en-US" b="1" dirty="0" smtClean="0"/>
              <a:t>smalle</a:t>
            </a:r>
            <a:r>
              <a:rPr lang="en-US" dirty="0" smtClean="0"/>
              <a:t>r in </a:t>
            </a:r>
            <a:r>
              <a:rPr lang="en-US" b="1" dirty="0" smtClean="0"/>
              <a:t>bright light</a:t>
            </a:r>
            <a:r>
              <a:rPr lang="en-US" dirty="0" smtClean="0"/>
              <a:t>, so that the right amount of light enters the eye.</a:t>
            </a:r>
          </a:p>
          <a:p>
            <a:r>
              <a:rPr lang="en-US" dirty="0" smtClean="0"/>
              <a:t>The </a:t>
            </a:r>
            <a:r>
              <a:rPr lang="en-US" b="1" dirty="0" smtClean="0"/>
              <a:t>retina</a:t>
            </a:r>
            <a:r>
              <a:rPr lang="en-US" dirty="0" smtClean="0"/>
              <a:t> is the light-sensing part of the inner eye.</a:t>
            </a:r>
          </a:p>
          <a:p>
            <a:r>
              <a:rPr lang="en-US" dirty="0" smtClean="0"/>
              <a:t>The </a:t>
            </a:r>
            <a:r>
              <a:rPr lang="en-US" b="1" dirty="0" smtClean="0"/>
              <a:t>lens</a:t>
            </a:r>
            <a:r>
              <a:rPr lang="en-US" dirty="0" smtClean="0"/>
              <a:t> focuses the light on the retina.</a:t>
            </a:r>
            <a:endParaRPr lang="en-US" dirty="0"/>
          </a:p>
        </p:txBody>
      </p:sp>
    </p:spTree>
    <p:extLst>
      <p:ext uri="{BB962C8B-B14F-4D97-AF65-F5344CB8AC3E}">
        <p14:creationId xmlns:p14="http://schemas.microsoft.com/office/powerpoint/2010/main" val="2244106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Ravie" panose="04040805050809020602" pitchFamily="82" charset="0"/>
              </a:rPr>
              <a:t>PARTS OF THE EYE</a:t>
            </a:r>
            <a:endParaRPr lang="en-US" b="1" dirty="0">
              <a:solidFill>
                <a:srgbClr val="FF0000"/>
              </a:solidFill>
              <a:latin typeface="Ravie" panose="04040805050809020602" pitchFamily="82" charset="0"/>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97868" y="2362200"/>
            <a:ext cx="3949430" cy="3200399"/>
          </a:xfrm>
        </p:spPr>
      </p:pic>
    </p:spTree>
    <p:extLst>
      <p:ext uri="{BB962C8B-B14F-4D97-AF65-F5344CB8AC3E}">
        <p14:creationId xmlns:p14="http://schemas.microsoft.com/office/powerpoint/2010/main" val="1637708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FF0000"/>
                </a:solidFill>
                <a:latin typeface="Ravie" panose="04040805050809020602" pitchFamily="82" charset="0"/>
                <a:cs typeface="Aharoni" panose="02010803020104030203" pitchFamily="2" charset="-79"/>
              </a:rPr>
              <a:t>Eye Care</a:t>
            </a:r>
            <a:endParaRPr lang="en-US" sz="4000" b="1" dirty="0">
              <a:solidFill>
                <a:srgbClr val="FF0000"/>
              </a:solidFill>
              <a:latin typeface="Ravie" panose="04040805050809020602" pitchFamily="82" charset="0"/>
              <a:cs typeface="Aharoni" panose="02010803020104030203" pitchFamily="2" charset="-79"/>
            </a:endParaRPr>
          </a:p>
        </p:txBody>
      </p:sp>
      <p:sp>
        <p:nvSpPr>
          <p:cNvPr id="3" name="Content Placeholder 2"/>
          <p:cNvSpPr>
            <a:spLocks noGrp="1"/>
          </p:cNvSpPr>
          <p:nvPr>
            <p:ph idx="1"/>
          </p:nvPr>
        </p:nvSpPr>
        <p:spPr/>
        <p:txBody>
          <a:bodyPr>
            <a:normAutofit lnSpcReduction="10000"/>
          </a:bodyPr>
          <a:lstStyle/>
          <a:p>
            <a:r>
              <a:rPr lang="en-US" dirty="0" smtClean="0"/>
              <a:t>Here some eye care tips.</a:t>
            </a:r>
          </a:p>
          <a:p>
            <a:r>
              <a:rPr lang="en-US" dirty="0" smtClean="0"/>
              <a:t>Make sure that you have enough light. Read and watch television in a well-lit room. If necessary, use a reading lamp.</a:t>
            </a:r>
          </a:p>
          <a:p>
            <a:r>
              <a:rPr lang="en-US" dirty="0" smtClean="0"/>
              <a:t>Avoid light that is too bright. Sit at least 6 feet away from the television set. Don’t look directly at the sun or at any other bright light. When you are outside, wear sunglasses that protects against UVA and UVB rays.</a:t>
            </a:r>
          </a:p>
          <a:p>
            <a:endParaRPr lang="en-US" dirty="0"/>
          </a:p>
        </p:txBody>
      </p:sp>
    </p:spTree>
    <p:extLst>
      <p:ext uri="{BB962C8B-B14F-4D97-AF65-F5344CB8AC3E}">
        <p14:creationId xmlns:p14="http://schemas.microsoft.com/office/powerpoint/2010/main" val="265059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Ravie" panose="04040805050809020602" pitchFamily="82" charset="0"/>
              </a:rPr>
              <a:t>Eye Care</a:t>
            </a:r>
            <a:endParaRPr lang="en-US" b="1" dirty="0">
              <a:solidFill>
                <a:srgbClr val="FF0000"/>
              </a:solidFill>
              <a:latin typeface="Ravie" panose="04040805050809020602" pitchFamily="82" charset="0"/>
            </a:endParaRPr>
          </a:p>
        </p:txBody>
      </p:sp>
      <p:sp>
        <p:nvSpPr>
          <p:cNvPr id="3" name="Content Placeholder 2"/>
          <p:cNvSpPr>
            <a:spLocks noGrp="1"/>
          </p:cNvSpPr>
          <p:nvPr>
            <p:ph idx="1"/>
          </p:nvPr>
        </p:nvSpPr>
        <p:spPr/>
        <p:txBody>
          <a:bodyPr/>
          <a:lstStyle/>
          <a:p>
            <a:r>
              <a:rPr lang="en-US" dirty="0" smtClean="0"/>
              <a:t>Avoid rubbing your eyes. If anything gets into your eyes, rubbing them may scratch the cornea. Instead, rinse your eyes with cool, clean water.</a:t>
            </a:r>
          </a:p>
          <a:p>
            <a:r>
              <a:rPr lang="en-US" dirty="0" smtClean="0"/>
              <a:t>Protect your eyes from injury. Wear protective gear when you play sports such as baseball and hockey. If you work with power tools or chemicals, wear protective glasses or goggles.</a:t>
            </a:r>
            <a:endParaRPr lang="en-US" dirty="0"/>
          </a:p>
        </p:txBody>
      </p:sp>
    </p:spTree>
    <p:extLst>
      <p:ext uri="{BB962C8B-B14F-4D97-AF65-F5344CB8AC3E}">
        <p14:creationId xmlns:p14="http://schemas.microsoft.com/office/powerpoint/2010/main" val="467129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Ravie" panose="04040805050809020602" pitchFamily="82" charset="0"/>
              </a:rPr>
              <a:t>Eye Examinations</a:t>
            </a:r>
            <a:endParaRPr lang="en-US" b="1" dirty="0">
              <a:solidFill>
                <a:srgbClr val="FF0000"/>
              </a:solidFill>
              <a:latin typeface="Ravie" panose="04040805050809020602" pitchFamily="82" charset="0"/>
            </a:endParaRPr>
          </a:p>
        </p:txBody>
      </p:sp>
      <p:sp>
        <p:nvSpPr>
          <p:cNvPr id="3" name="Content Placeholder 2"/>
          <p:cNvSpPr>
            <a:spLocks noGrp="1"/>
          </p:cNvSpPr>
          <p:nvPr>
            <p:ph idx="1"/>
          </p:nvPr>
        </p:nvSpPr>
        <p:spPr/>
        <p:txBody>
          <a:bodyPr/>
          <a:lstStyle/>
          <a:p>
            <a:r>
              <a:rPr lang="en-US" dirty="0" smtClean="0"/>
              <a:t>To make sure that your eyes are healthy, visit an eye care professional examinations.</a:t>
            </a:r>
          </a:p>
          <a:p>
            <a:r>
              <a:rPr lang="en-US" dirty="0" smtClean="0"/>
              <a:t>An </a:t>
            </a:r>
            <a:r>
              <a:rPr lang="en-US" b="1" dirty="0" smtClean="0"/>
              <a:t>optometrist</a:t>
            </a:r>
            <a:r>
              <a:rPr lang="en-US" dirty="0" smtClean="0"/>
              <a:t> is a health care professional who is trained to examine the eyes for vision problems and to prescribe corrective lenses.</a:t>
            </a:r>
          </a:p>
          <a:p>
            <a:r>
              <a:rPr lang="en-US" dirty="0" smtClean="0"/>
              <a:t>An </a:t>
            </a:r>
            <a:r>
              <a:rPr lang="en-US" b="1" dirty="0" smtClean="0"/>
              <a:t>ophthalmologist</a:t>
            </a:r>
            <a:r>
              <a:rPr lang="en-US" dirty="0" smtClean="0"/>
              <a:t> is a physician who specializes in the structure, functions, and diseases of the eye.</a:t>
            </a:r>
          </a:p>
          <a:p>
            <a:endParaRPr lang="en-US" dirty="0"/>
          </a:p>
        </p:txBody>
      </p:sp>
    </p:spTree>
    <p:extLst>
      <p:ext uri="{BB962C8B-B14F-4D97-AF65-F5344CB8AC3E}">
        <p14:creationId xmlns:p14="http://schemas.microsoft.com/office/powerpoint/2010/main" val="1293399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b="1" dirty="0" smtClean="0">
                <a:solidFill>
                  <a:srgbClr val="FF0000"/>
                </a:solidFill>
                <a:latin typeface="Ravie" panose="04040805050809020602" pitchFamily="82" charset="0"/>
              </a:rPr>
              <a:t>Common Vision Problems</a:t>
            </a:r>
            <a:endParaRPr lang="en-US" b="1" dirty="0">
              <a:solidFill>
                <a:srgbClr val="FF0000"/>
              </a:solidFill>
              <a:latin typeface="Ravie" panose="04040805050809020602" pitchFamily="82" charset="0"/>
            </a:endParaRPr>
          </a:p>
        </p:txBody>
      </p:sp>
      <p:sp>
        <p:nvSpPr>
          <p:cNvPr id="3" name="Content Placeholder 2"/>
          <p:cNvSpPr>
            <a:spLocks noGrp="1"/>
          </p:cNvSpPr>
          <p:nvPr>
            <p:ph idx="1"/>
          </p:nvPr>
        </p:nvSpPr>
        <p:spPr>
          <a:xfrm>
            <a:off x="457200" y="1066800"/>
            <a:ext cx="8229600" cy="5364163"/>
          </a:xfrm>
        </p:spPr>
        <p:txBody>
          <a:bodyPr/>
          <a:lstStyle/>
          <a:p>
            <a:endParaRPr lang="en-US" dirty="0" smtClean="0"/>
          </a:p>
          <a:p>
            <a:r>
              <a:rPr lang="en-US" dirty="0" smtClean="0"/>
              <a:t>Nearsightedness</a:t>
            </a:r>
            <a:r>
              <a:rPr lang="en-US" dirty="0" smtClean="0"/>
              <a:t>. A person who can see clearly only objects close to his or her eyes.</a:t>
            </a:r>
          </a:p>
          <a:p>
            <a:r>
              <a:rPr lang="en-US" dirty="0" smtClean="0"/>
              <a:t>Farsightedness. A person can see only distant objects clearly.</a:t>
            </a:r>
          </a:p>
          <a:p>
            <a:r>
              <a:rPr lang="en-US" dirty="0" smtClean="0"/>
              <a:t>Astigmatism, an eye condition in which images are distorted, causing objects to appear wavy or blurry.</a:t>
            </a:r>
            <a:endParaRPr lang="en-US" dirty="0"/>
          </a:p>
        </p:txBody>
      </p:sp>
    </p:spTree>
    <p:extLst>
      <p:ext uri="{BB962C8B-B14F-4D97-AF65-F5344CB8AC3E}">
        <p14:creationId xmlns:p14="http://schemas.microsoft.com/office/powerpoint/2010/main" val="324695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706</Words>
  <Application>Microsoft Office PowerPoint</Application>
  <PresentationFormat>On-screen Show (4:3)</PresentationFormat>
  <Paragraphs>38</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Aharoni</vt:lpstr>
      <vt:lpstr>Algerian</vt:lpstr>
      <vt:lpstr>Arial</vt:lpstr>
      <vt:lpstr>Calibri</vt:lpstr>
      <vt:lpstr>Ravie</vt:lpstr>
      <vt:lpstr>Office Theme</vt:lpstr>
      <vt:lpstr>CARING FOR YOUR EYES AND EARS</vt:lpstr>
      <vt:lpstr>Structure Of the Eye</vt:lpstr>
      <vt:lpstr>Structure of the Eye</vt:lpstr>
      <vt:lpstr>PowerPoint Presentation</vt:lpstr>
      <vt:lpstr>PARTS OF THE EYE</vt:lpstr>
      <vt:lpstr>Eye Care</vt:lpstr>
      <vt:lpstr>Eye Care</vt:lpstr>
      <vt:lpstr>Eye Examinations</vt:lpstr>
      <vt:lpstr>Common Vision Problems</vt:lpstr>
      <vt:lpstr>Your Ears</vt:lpstr>
      <vt:lpstr>PowerPoint Presentation</vt:lpstr>
      <vt:lpstr>PowerPoint Presentation</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CARING FOR YOUR EYES AND EARS</dc:title>
  <dc:creator>ambrewer</dc:creator>
  <cp:lastModifiedBy>Allen M. Brewer</cp:lastModifiedBy>
  <cp:revision>20</cp:revision>
  <dcterms:created xsi:type="dcterms:W3CDTF">2012-03-06T17:20:01Z</dcterms:created>
  <dcterms:modified xsi:type="dcterms:W3CDTF">2015-02-05T13:33:12Z</dcterms:modified>
</cp:coreProperties>
</file>